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5143500" type="screen16x9"/>
  <p:notesSz cx="6858000" cy="9144000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2" d="100"/>
          <a:sy n="142" d="100"/>
        </p:scale>
        <p:origin x="-660" y="-108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1600" b="1" i="0" kern="1200" dirty="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pPr>
            <a:r>
              <a:rPr lang="ru-RU" sz="1800" b="1" i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Динамика роста количества документов,</a:t>
            </a:r>
            <a:r>
              <a:rPr lang="ru-RU" sz="1800" b="1" i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направленных </a:t>
            </a:r>
            <a:r>
              <a:rPr lang="ru-RU" sz="1800" b="1" i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в </a:t>
            </a:r>
            <a:r>
              <a:rPr lang="ru-RU" sz="1800" b="1" i="0" u="none" strike="noStrike" baseline="0" dirty="0" smtClean="0">
                <a:solidFill>
                  <a:schemeClr val="tx1"/>
                </a:solidFill>
                <a:effectLst/>
              </a:rPr>
              <a:t>электронном виде</a:t>
            </a:r>
            <a:endParaRPr lang="ru-RU" sz="1800" b="1" i="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b="1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rPr>
                      <a:t>8%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b="1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rPr>
                      <a:t>13,8%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b="1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rPr>
                      <a:t>16%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b="1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rPr>
                      <a:t>38,4%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6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10 мес.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4500</c:v>
                </c:pt>
                <c:pt idx="1">
                  <c:v>5500</c:v>
                </c:pt>
                <c:pt idx="2">
                  <c:v>7000</c:v>
                </c:pt>
                <c:pt idx="3">
                  <c:v>16000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6438528"/>
        <c:axId val="96444416"/>
      </c:barChart>
      <c:catAx>
        <c:axId val="964385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ctr" rtl="0">
              <a:defRPr lang="ru-RU"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96444416"/>
        <c:crosses val="autoZero"/>
        <c:auto val="1"/>
        <c:lblAlgn val="ctr"/>
        <c:lblOffset val="100"/>
        <c:noMultiLvlLbl val="0"/>
      </c:catAx>
      <c:valAx>
        <c:axId val="96444416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96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9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7894"/>
            <a:ext cx="8676456" cy="1102519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Заместитель начальника Межрайонной</a:t>
            </a:r>
            <a:br>
              <a:rPr lang="ru-RU" sz="1800" dirty="0" smtClean="0"/>
            </a:br>
            <a:r>
              <a:rPr lang="ru-RU" sz="1800" dirty="0" smtClean="0"/>
              <a:t>ИФНС России № 19 по Саратовской области </a:t>
            </a:r>
            <a:br>
              <a:rPr lang="ru-RU" sz="1800" dirty="0" smtClean="0"/>
            </a:br>
            <a:r>
              <a:rPr lang="ru-RU" sz="1800" dirty="0" smtClean="0"/>
              <a:t>Е. А. Григорьева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5880" y="4890093"/>
            <a:ext cx="6264696" cy="253407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dirty="0"/>
              <a:t>г</a:t>
            </a:r>
            <a:r>
              <a:rPr lang="ru-RU" sz="1400" b="1" dirty="0" smtClean="0"/>
              <a:t>. Саратов, </a:t>
            </a:r>
            <a:r>
              <a:rPr lang="en-US" sz="1400" b="1" dirty="0" smtClean="0"/>
              <a:t>2019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51670"/>
            <a:ext cx="8676456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МЕЖРАЙОННАЯ ИФНС РОССИИ № </a:t>
            </a:r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19 ПО </a:t>
            </a: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САРАТОВСКОЙ ОБЛАСТИ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772" y="221171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Преимущество подачи документов для государственной регистрации в электронном виде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339503"/>
            <a:ext cx="7992888" cy="1165448"/>
          </a:xfrm>
        </p:spPr>
        <p:txBody>
          <a:bodyPr/>
          <a:lstStyle/>
          <a:p>
            <a:pPr lvl="3" indent="0"/>
            <a:r>
              <a:rPr lang="ru-RU" dirty="0" smtClean="0">
                <a:solidFill>
                  <a:schemeClr val="tx1"/>
                </a:solidFill>
              </a:rPr>
              <a:t>Интернет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сервис </a:t>
            </a:r>
            <a:r>
              <a:rPr lang="ru-RU" dirty="0">
                <a:solidFill>
                  <a:schemeClr val="tx1"/>
                </a:solidFill>
              </a:rPr>
              <a:t>«Государственная регистрация ЮЛ и ИП»,  который подразделяется на сервисы «Подача заявки на государственную регистрацию индивидуальных предпринимателей и юридических лиц» и «Подача электронных документов на государственную регистрацию юридических лиц и индивидуальных предпринимателей».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61" y="1582713"/>
            <a:ext cx="4001615" cy="2464831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4" r="961" b="5769"/>
          <a:stretch>
            <a:fillRect/>
          </a:stretch>
        </p:blipFill>
        <p:spPr bwMode="auto">
          <a:xfrm>
            <a:off x="4471659" y="2283719"/>
            <a:ext cx="3855535" cy="24393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4443958"/>
            <a:ext cx="288032" cy="36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1</a:t>
            </a:r>
            <a:endParaRPr lang="ru-RU" alt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339502"/>
            <a:ext cx="8208912" cy="360039"/>
          </a:xfrm>
        </p:spPr>
        <p:txBody>
          <a:bodyPr/>
          <a:lstStyle/>
          <a:p>
            <a:pPr lvl="3" indent="0" algn="ctr"/>
            <a:r>
              <a:rPr lang="ru-RU" sz="2000" b="1" dirty="0" smtClean="0">
                <a:solidFill>
                  <a:schemeClr val="tx1"/>
                </a:solidFill>
              </a:rPr>
              <a:t>ПРЕИМУЩЕСТВА НАПРАВЛЕНИЯ ДОКУМЕНТОВ В ЭЛЕКТРОННОМ ВИДЕ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7544" y="1275606"/>
            <a:ext cx="7776864" cy="2664296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>
            <a:lvl1pPr marL="284505" indent="0" algn="l" defTabSz="816296" rtl="0" eaLnBrk="1" latinLnBrk="0" hangingPunct="1">
              <a:spcBef>
                <a:spcPct val="20000"/>
              </a:spcBef>
              <a:buFontTx/>
              <a:buNone/>
              <a:defRPr sz="24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282020" indent="2485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491981" indent="-203750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0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282020" algn="just" defTabSz="816296" rtl="0" eaLnBrk="1" latinLnBrk="0" hangingPunct="1">
              <a:lnSpc>
                <a:spcPts val="19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123109" indent="0" algn="l" defTabSz="81629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244813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961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109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256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3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отсутствие необходимости свидетельствования подписи заявителя нотариусом;</a:t>
            </a:r>
          </a:p>
          <a:p>
            <a:pPr marL="285750" lvl="3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не требуется оплата государственной пошлины;</a:t>
            </a:r>
          </a:p>
          <a:p>
            <a:pPr marL="285750" lvl="3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использования ключа электронной подписи, выданного для передачи налоговой и бухгалтерской отчетности в электронном виде;</a:t>
            </a:r>
          </a:p>
          <a:p>
            <a:pPr marL="285750" lvl="3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возможность направления документов на государственную регистрацию со своего рабочего места;</a:t>
            </a:r>
          </a:p>
          <a:p>
            <a:pPr marL="285750" lvl="3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возможность направления документов на государственную регистрацию в любое время суток, в том числе в выходные дни.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4443958"/>
            <a:ext cx="288032" cy="36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2</a:t>
            </a:r>
            <a:endParaRPr lang="ru-RU" alt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339503"/>
            <a:ext cx="7992888" cy="1165448"/>
          </a:xfrm>
        </p:spPr>
        <p:txBody>
          <a:bodyPr/>
          <a:lstStyle/>
          <a:p>
            <a:pPr lvl="3" indent="0"/>
            <a:r>
              <a:rPr lang="ru-RU" dirty="0">
                <a:solidFill>
                  <a:schemeClr val="tx1"/>
                </a:solidFill>
              </a:rPr>
              <a:t>На сайте Федеральной налоговой службы www.nalog.ru разработан электронный сервис  Риски </a:t>
            </a:r>
            <a:r>
              <a:rPr lang="ru-RU" dirty="0" smtClean="0">
                <a:solidFill>
                  <a:schemeClr val="tx1"/>
                </a:solidFill>
              </a:rPr>
              <a:t>бизнеса, </a:t>
            </a:r>
            <a:r>
              <a:rPr lang="ru-RU" dirty="0">
                <a:solidFill>
                  <a:schemeClr val="tx1"/>
                </a:solidFill>
              </a:rPr>
              <a:t>в котором имеется возможность узнать сведения о юридических лицах и индивидуальных предпринимателях, в отношении которых представлены документы для государственной регистрации.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2" b="15385"/>
          <a:stretch/>
        </p:blipFill>
        <p:spPr bwMode="auto">
          <a:xfrm>
            <a:off x="2078781" y="1504950"/>
            <a:ext cx="4986437" cy="3209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4443958"/>
            <a:ext cx="288032" cy="36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3</a:t>
            </a:r>
            <a:endParaRPr lang="ru-RU" alt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15919875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4443958"/>
            <a:ext cx="288032" cy="36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4</a:t>
            </a:r>
            <a:endParaRPr lang="ru-RU" alt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592"/>
            <a:ext cx="7772400" cy="1101725"/>
          </a:xfrm>
        </p:spPr>
        <p:txBody>
          <a:bodyPr>
            <a:noAutofit/>
          </a:bodyPr>
          <a:lstStyle/>
          <a:p>
            <a:pPr algn="ctr" defTabSz="805404" eaLnBrk="1" hangingPunct="1">
              <a:defRPr/>
            </a:pP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за внимание !</a:t>
            </a:r>
            <a:br>
              <a:rPr lang="ru-RU" alt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cs typeface="Arial" pitchFamily="34" charset="0"/>
              </a:rPr>
              <a:t/>
            </a:r>
            <a:br>
              <a:rPr lang="ru-RU" altLang="ru-RU" sz="4000" dirty="0">
                <a:cs typeface="Arial" pitchFamily="34" charset="0"/>
              </a:rPr>
            </a:br>
            <a:endParaRPr lang="ru-RU" altLang="ru-RU" sz="4000" dirty="0"/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2847976" y="1738313"/>
            <a:ext cx="3571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45" tIns="39025" rIns="78045" bIns="39025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ru-RU" altLang="ru-RU" sz="1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91</TotalTime>
  <Words>193</Words>
  <Application>Microsoft Office PowerPoint</Application>
  <PresentationFormat>Экран (16:9)</PresentationFormat>
  <Paragraphs>26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Present_FNS2012_16-9</vt:lpstr>
      <vt:lpstr>Заместитель начальника Межрайонной ИФНС России № 19 по Саратовской области  Е. А. Григорьева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Докладчик: Начальник инспекции А.Ж. Актаев</dc:title>
  <dc:creator>6451_SVC_ADM</dc:creator>
  <cp:lastModifiedBy>Сметанников Сергей Станиславович</cp:lastModifiedBy>
  <cp:revision>26</cp:revision>
  <dcterms:created xsi:type="dcterms:W3CDTF">2019-11-20T12:57:10Z</dcterms:created>
  <dcterms:modified xsi:type="dcterms:W3CDTF">2019-11-26T13:51:02Z</dcterms:modified>
</cp:coreProperties>
</file>